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56" r:id="rId2"/>
    <p:sldId id="277" r:id="rId3"/>
    <p:sldId id="257" r:id="rId4"/>
    <p:sldId id="259" r:id="rId5"/>
    <p:sldId id="260" r:id="rId6"/>
    <p:sldId id="261" r:id="rId7"/>
    <p:sldId id="262" r:id="rId8"/>
    <p:sldId id="276" r:id="rId9"/>
    <p:sldId id="263" r:id="rId10"/>
    <p:sldId id="278" r:id="rId11"/>
    <p:sldId id="26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7B763-1C36-479C-A4F8-79243355E30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47DD7-C166-41AD-A7C0-9E8D182F1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6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47DD7-C166-41AD-A7C0-9E8D182F1B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9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1162-624B-465E-B6F1-E21177BC9DAC}" type="datetime1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7D8-BCB6-427B-A7CF-E8D5D184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8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47B7-F768-4215-89EE-2BD00B5594B3}" type="datetime1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7D8-BCB6-427B-A7CF-E8D5D184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3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88D3-26BB-44E1-B576-4007B4253972}" type="datetime1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7D8-BCB6-427B-A7CF-E8D5D184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9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477B-B5FC-420C-9362-641676FC4623}" type="datetime1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7D8-BCB6-427B-A7CF-E8D5D184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3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6C72-E282-4569-A353-AD9691B5CFF3}" type="datetime1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7D8-BCB6-427B-A7CF-E8D5D184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7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F3B5-A83D-4347-98D3-87B1BE5B45BE}" type="datetime1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7D8-BCB6-427B-A7CF-E8D5D184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3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CE52-AA27-45CA-BFF4-3300A4433B4A}" type="datetime1">
              <a:rPr lang="en-US" smtClean="0"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7D8-BCB6-427B-A7CF-E8D5D184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1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2BAB-6A14-4674-B491-CA803B087A0E}" type="datetime1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7D8-BCB6-427B-A7CF-E8D5D184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1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8496-7BC4-4EE5-9BBC-EA6A9FA4682B}" type="datetime1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7D8-BCB6-427B-A7CF-E8D5D184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0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0A7F-A21E-4484-B856-1A203DAC8E6C}" type="datetime1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7D8-BCB6-427B-A7CF-E8D5D184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3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1DE4-A307-4E80-A33A-3BC11F4AB65B}" type="datetime1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7D8-BCB6-427B-A7CF-E8D5D184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4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95F25-7784-408A-8C2E-BF69C5DD48EE}" type="datetime1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1C7D8-BCB6-427B-A7CF-E8D5D184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8.jpeg"/><Relationship Id="rId7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19.jpe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9.em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1.jp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8.png"/><Relationship Id="rId5" Type="http://schemas.openxmlformats.org/officeDocument/2006/relationships/image" Target="../media/image13.jpg"/><Relationship Id="rId10" Type="http://schemas.openxmlformats.org/officeDocument/2006/relationships/image" Target="../media/image7.png"/><Relationship Id="rId4" Type="http://schemas.openxmlformats.org/officeDocument/2006/relationships/image" Target="../media/image12.jpg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Operational multi-sensor design for forest carbon monitoring to support REDD+ in Kalimantan, Indonesia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Stephen </a:t>
            </a:r>
            <a:r>
              <a:rPr lang="en-US" dirty="0"/>
              <a:t>H</a:t>
            </a:r>
            <a:r>
              <a:rPr lang="en-US" dirty="0" smtClean="0"/>
              <a:t>agen (Applied </a:t>
            </a:r>
            <a:r>
              <a:rPr lang="en-US" dirty="0" err="1" smtClean="0"/>
              <a:t>GeoSolutions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NASA Carbon Monitoring System Project - 2013</a:t>
            </a:r>
          </a:p>
          <a:p>
            <a:r>
              <a:rPr lang="en-US" dirty="0" smtClean="0"/>
              <a:t>Presentation To CMS Science Team November 2014</a:t>
            </a:r>
            <a:endParaRPr lang="en-US" dirty="0"/>
          </a:p>
        </p:txBody>
      </p:sp>
      <p:pic>
        <p:nvPicPr>
          <p:cNvPr id="4" name="Picture 2" descr="C:\Users\Christina\Desktop\lyme disease\logo_na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5584342"/>
            <a:ext cx="875826" cy="74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00" descr="https://encrypted-tbn3.gstatic.com/images?q=tbn:ANd9GcT6fu73FU7sGTjoXeCh6A4WbXsfu8rNlp2EtcCm1qg-Ij-6_p1i7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0895" y="5703576"/>
            <a:ext cx="1401803" cy="627673"/>
          </a:xfrm>
          <a:prstGeom prst="rect">
            <a:avLst/>
          </a:prstGeom>
          <a:noFill/>
        </p:spPr>
      </p:pic>
      <p:pic>
        <p:nvPicPr>
          <p:cNvPr id="8" name="Picture 802" descr="https://encrypted-tbn1.gstatic.com/images?q=tbn:ANd9GcSi0HnlMgkMQf-6HfEBCPJpy35EKRP-n8D44HtvvyqwgK6vbUKo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7622" y="5947570"/>
            <a:ext cx="1825889" cy="37853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26" y="5436289"/>
            <a:ext cx="1665845" cy="902333"/>
          </a:xfrm>
          <a:prstGeom prst="rect">
            <a:avLst/>
          </a:prstGeom>
        </p:spPr>
      </p:pic>
      <p:pic>
        <p:nvPicPr>
          <p:cNvPr id="12" name="Picture 2" descr="http://upload.wikimedia.org/wikipedia/commons/thumb/b/b0/Lapan_logo.svg/804px-Lapan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71318"/>
            <a:ext cx="756258" cy="9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niversity of New Hampshire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73" y="5939849"/>
            <a:ext cx="1506970" cy="39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08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and Optical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4533900" cy="4351338"/>
          </a:xfrm>
        </p:spPr>
        <p:txBody>
          <a:bodyPr/>
          <a:lstStyle/>
          <a:p>
            <a:r>
              <a:rPr lang="en-US" dirty="0" smtClean="0"/>
              <a:t>Processing over 600 Landsat scenes from Kalimantan for tracking logging impacts.</a:t>
            </a:r>
          </a:p>
          <a:p>
            <a:r>
              <a:rPr lang="en-US" dirty="0" smtClean="0"/>
              <a:t>PALSAR RFDI calculated for 2007-2011 and 2015-2016</a:t>
            </a:r>
          </a:p>
          <a:p>
            <a:r>
              <a:rPr lang="en-US" dirty="0" smtClean="0"/>
              <a:t>Integrating field observations of logging impacts with observations of changes in greenness, </a:t>
            </a:r>
            <a:r>
              <a:rPr lang="en-US" dirty="0" err="1" smtClean="0"/>
              <a:t>npv</a:t>
            </a:r>
            <a:r>
              <a:rPr lang="en-US" dirty="0" smtClean="0"/>
              <a:t>, and soil signal from Landsat and RFDI from PALSAR to map logging impacts across Kalimantan.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7D8-BCB6-427B-A7CF-E8D5D184C77A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E:\Logging Images\117058_2013178 LoggingGood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" r="62815" b="3750"/>
          <a:stretch/>
        </p:blipFill>
        <p:spPr bwMode="auto">
          <a:xfrm>
            <a:off x="7743825" y="1835150"/>
            <a:ext cx="1239520" cy="1771650"/>
          </a:xfrm>
          <a:prstGeom prst="rect">
            <a:avLst/>
          </a:prstGeom>
          <a:ln w="127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7" name="Picture 6" descr="E:\Logging Images\NOEDIT_117058_20113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52"/>
          <a:stretch/>
        </p:blipFill>
        <p:spPr bwMode="auto">
          <a:xfrm>
            <a:off x="6457950" y="1835150"/>
            <a:ext cx="1238885" cy="1781175"/>
          </a:xfrm>
          <a:prstGeom prst="rect">
            <a:avLst/>
          </a:prstGeom>
          <a:ln w="127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8" name="Picture 7" descr="E:\Logging Images\117059_2009311 North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t="7860" r="61213" b="4706"/>
          <a:stretch/>
        </p:blipFill>
        <p:spPr bwMode="auto">
          <a:xfrm>
            <a:off x="5162550" y="1825625"/>
            <a:ext cx="1253490" cy="1781175"/>
          </a:xfrm>
          <a:prstGeom prst="rect">
            <a:avLst/>
          </a:prstGeom>
          <a:ln w="127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55" y="4001294"/>
            <a:ext cx="2538730" cy="2301240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2" name="Picture 2" descr="C:\Users\Christina\Desktop\lyme disease\logo_nas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646" y="6184823"/>
            <a:ext cx="629281" cy="53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00" descr="https://encrypted-tbn3.gstatic.com/images?q=tbn:ANd9GcT6fu73FU7sGTjoXeCh6A4WbXsfu8rNlp2EtcCm1qg-Ij-6_p1i7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60176" y="6265352"/>
            <a:ext cx="1007195" cy="450983"/>
          </a:xfrm>
          <a:prstGeom prst="rect">
            <a:avLst/>
          </a:prstGeom>
          <a:noFill/>
        </p:spPr>
      </p:pic>
      <p:pic>
        <p:nvPicPr>
          <p:cNvPr id="14" name="Picture 802" descr="https://encrypted-tbn1.gstatic.com/images?q=tbn:ANd9GcSi0HnlMgkMQf-6HfEBCPJpy35EKRP-n8D44HtvvyqwgK6vbUKo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96040" y="6444355"/>
            <a:ext cx="1311903" cy="27198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6" y="6075728"/>
            <a:ext cx="1196911" cy="648327"/>
          </a:xfrm>
          <a:prstGeom prst="rect">
            <a:avLst/>
          </a:prstGeom>
        </p:spPr>
      </p:pic>
      <p:pic>
        <p:nvPicPr>
          <p:cNvPr id="16" name="Picture 2" descr="http://upload.wikimedia.org/wikipedia/commons/thumb/b/b0/Lapan_logo.svg/804px-Lapan_logo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39" y="6054109"/>
            <a:ext cx="543372" cy="6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niversity of New Hampshire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12" y="6440981"/>
            <a:ext cx="1082758" cy="2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45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</a:t>
            </a:r>
            <a:r>
              <a:rPr lang="en-US" b="1" dirty="0"/>
              <a:t>international REDD+ MRV community </a:t>
            </a:r>
            <a:r>
              <a:rPr lang="en-US" dirty="0"/>
              <a:t>will gain accesses to information about a real-world application of </a:t>
            </a:r>
            <a:r>
              <a:rPr lang="en-US" dirty="0" err="1" smtClean="0"/>
              <a:t>LiDAR</a:t>
            </a:r>
            <a:r>
              <a:rPr lang="en-US" dirty="0" smtClean="0"/>
              <a:t> and RADAR data </a:t>
            </a:r>
            <a:r>
              <a:rPr lang="en-US" dirty="0"/>
              <a:t>to forest </a:t>
            </a:r>
            <a:r>
              <a:rPr lang="en-US" dirty="0" smtClean="0"/>
              <a:t>monitoring.</a:t>
            </a:r>
            <a:endParaRPr lang="en-US" dirty="0"/>
          </a:p>
          <a:p>
            <a:r>
              <a:rPr lang="en-US" b="1" dirty="0" smtClean="0"/>
              <a:t>NASA</a:t>
            </a:r>
            <a:r>
              <a:rPr lang="en-US" dirty="0" smtClean="0"/>
              <a:t> </a:t>
            </a:r>
            <a:r>
              <a:rPr lang="en-US" dirty="0"/>
              <a:t>will gain information on the use of </a:t>
            </a:r>
            <a:r>
              <a:rPr lang="en-US" dirty="0" err="1"/>
              <a:t>LiDAR</a:t>
            </a:r>
            <a:r>
              <a:rPr lang="en-US" dirty="0"/>
              <a:t> and RADAR technology which can be useful for future satellite missions (</a:t>
            </a:r>
            <a:r>
              <a:rPr lang="en-US" dirty="0" err="1"/>
              <a:t>LiDAR</a:t>
            </a:r>
            <a:r>
              <a:rPr lang="en-US" dirty="0"/>
              <a:t>, RADAR).</a:t>
            </a:r>
          </a:p>
          <a:p>
            <a:r>
              <a:rPr lang="en-US" b="1" dirty="0" smtClean="0"/>
              <a:t>LAPAN</a:t>
            </a:r>
            <a:r>
              <a:rPr lang="en-US" dirty="0" smtClean="0"/>
              <a:t> will gain experience:</a:t>
            </a:r>
          </a:p>
          <a:p>
            <a:pPr lvl="1"/>
            <a:r>
              <a:rPr lang="en-US" dirty="0" smtClean="0"/>
              <a:t>processing and applying of </a:t>
            </a:r>
            <a:r>
              <a:rPr lang="en-US" dirty="0" err="1" smtClean="0"/>
              <a:t>LiDAR</a:t>
            </a:r>
            <a:r>
              <a:rPr lang="en-US" dirty="0" smtClean="0"/>
              <a:t> data, a valuable tool for forest monitoring;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rocessing and applying new RADAR methods.</a:t>
            </a:r>
          </a:p>
          <a:p>
            <a:pPr lvl="1"/>
            <a:r>
              <a:rPr lang="en-US" dirty="0" smtClean="0"/>
              <a:t>tracking uncertainty in carbon monitoring. </a:t>
            </a:r>
          </a:p>
          <a:p>
            <a:r>
              <a:rPr lang="en-US" b="1" dirty="0" smtClean="0"/>
              <a:t>LAPAN</a:t>
            </a:r>
            <a:r>
              <a:rPr lang="en-US" dirty="0" smtClean="0"/>
              <a:t> will gain validation information for current biomass and forest change products.</a:t>
            </a:r>
          </a:p>
          <a:p>
            <a:r>
              <a:rPr lang="en-US" dirty="0" smtClean="0"/>
              <a:t>This improved capacity at LAPAN will assist </a:t>
            </a:r>
            <a:r>
              <a:rPr lang="en-US" b="1" dirty="0" smtClean="0"/>
              <a:t>Indonesia</a:t>
            </a:r>
            <a:r>
              <a:rPr lang="en-US" dirty="0" smtClean="0"/>
              <a:t> in meeting its international commitment to reduce GHG emissions by at least 26% and its capacity to access international finance and other benefits.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7D8-BCB6-427B-A7CF-E8D5D184C77A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2" descr="C:\Users\Christina\Desktop\lyme disease\logo_na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46" y="6184823"/>
            <a:ext cx="629281" cy="53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00" descr="https://encrypted-tbn3.gstatic.com/images?q=tbn:ANd9GcT6fu73FU7sGTjoXeCh6A4WbXsfu8rNlp2EtcCm1qg-Ij-6_p1i7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176" y="6265352"/>
            <a:ext cx="1007195" cy="450983"/>
          </a:xfrm>
          <a:prstGeom prst="rect">
            <a:avLst/>
          </a:prstGeom>
          <a:noFill/>
        </p:spPr>
      </p:pic>
      <p:pic>
        <p:nvPicPr>
          <p:cNvPr id="10" name="Picture 802" descr="https://encrypted-tbn1.gstatic.com/images?q=tbn:ANd9GcSi0HnlMgkMQf-6HfEBCPJpy35EKRP-n8D44HtvvyqwgK6vbUKo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6040" y="6444355"/>
            <a:ext cx="1311903" cy="27198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6" y="6075728"/>
            <a:ext cx="1196911" cy="648327"/>
          </a:xfrm>
          <a:prstGeom prst="rect">
            <a:avLst/>
          </a:prstGeom>
        </p:spPr>
      </p:pic>
      <p:pic>
        <p:nvPicPr>
          <p:cNvPr id="12" name="Picture 2" descr="http://upload.wikimedia.org/wikipedia/commons/thumb/b/b0/Lapan_logo.svg/804px-Lapan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39" y="6054109"/>
            <a:ext cx="543372" cy="6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University of New Hampshire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12" y="6440981"/>
            <a:ext cx="1082758" cy="2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1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01336"/>
            <a:ext cx="7886700" cy="1019176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711182"/>
            <a:ext cx="7886700" cy="1500187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Stephen Hagen, Applied </a:t>
            </a:r>
            <a:r>
              <a:rPr lang="en-US" sz="2000" dirty="0" err="1" smtClean="0">
                <a:solidFill>
                  <a:schemeClr val="tx1"/>
                </a:solidFill>
              </a:rPr>
              <a:t>GeoSolutions</a:t>
            </a:r>
            <a:r>
              <a:rPr lang="en-US" sz="2000" dirty="0" smtClean="0">
                <a:solidFill>
                  <a:schemeClr val="tx1"/>
                </a:solidFill>
              </a:rPr>
              <a:t>, shagen@appliedgeosolutions.com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7D8-BCB6-427B-A7CF-E8D5D184C77A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2" descr="C:\Users\Christina\Desktop\lyme disease\logo_na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46" y="6184823"/>
            <a:ext cx="629281" cy="53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00" descr="https://encrypted-tbn3.gstatic.com/images?q=tbn:ANd9GcT6fu73FU7sGTjoXeCh6A4WbXsfu8rNlp2EtcCm1qg-Ij-6_p1i7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176" y="6265352"/>
            <a:ext cx="1007195" cy="450983"/>
          </a:xfrm>
          <a:prstGeom prst="rect">
            <a:avLst/>
          </a:prstGeom>
          <a:noFill/>
        </p:spPr>
      </p:pic>
      <p:pic>
        <p:nvPicPr>
          <p:cNvPr id="7" name="Picture 802" descr="https://encrypted-tbn1.gstatic.com/images?q=tbn:ANd9GcSi0HnlMgkMQf-6HfEBCPJpy35EKRP-n8D44HtvvyqwgK6vbUKo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6040" y="6444355"/>
            <a:ext cx="1311903" cy="27198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6" y="6075728"/>
            <a:ext cx="1196911" cy="648327"/>
          </a:xfrm>
          <a:prstGeom prst="rect">
            <a:avLst/>
          </a:prstGeom>
        </p:spPr>
      </p:pic>
      <p:pic>
        <p:nvPicPr>
          <p:cNvPr id="9" name="Picture 2" descr="http://upload.wikimedia.org/wikipedia/commons/thumb/b/b0/Lapan_logo.svg/804px-Lapan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39" y="6054109"/>
            <a:ext cx="543372" cy="6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University of New Hampshire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12" y="6440981"/>
            <a:ext cx="1082758" cy="2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5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Applied </a:t>
            </a:r>
            <a:r>
              <a:rPr lang="en-US" b="1" dirty="0" err="1" smtClean="0"/>
              <a:t>GeoSolutions</a:t>
            </a:r>
            <a:r>
              <a:rPr lang="en-US" dirty="0" smtClean="0"/>
              <a:t>: Stephen Hagen, William Salas, &amp; Rob Braswell</a:t>
            </a:r>
          </a:p>
          <a:p>
            <a:r>
              <a:rPr lang="en-US" b="1" dirty="0" smtClean="0"/>
              <a:t>JPL</a:t>
            </a:r>
            <a:r>
              <a:rPr lang="en-US" dirty="0" smtClean="0"/>
              <a:t>: </a:t>
            </a:r>
            <a:r>
              <a:rPr lang="en-US" dirty="0" err="1" smtClean="0"/>
              <a:t>Sassan</a:t>
            </a:r>
            <a:r>
              <a:rPr lang="en-US" dirty="0" smtClean="0"/>
              <a:t> Saatchi</a:t>
            </a:r>
          </a:p>
          <a:p>
            <a:r>
              <a:rPr lang="en-US" b="1" dirty="0" err="1" smtClean="0"/>
              <a:t>Winrock</a:t>
            </a:r>
            <a:r>
              <a:rPr lang="en-US" dirty="0" smtClean="0"/>
              <a:t>: Sarah Walker &amp; Sandra Brown</a:t>
            </a:r>
          </a:p>
          <a:p>
            <a:r>
              <a:rPr lang="en-US" b="1" dirty="0" smtClean="0"/>
              <a:t>University of New Hampshire</a:t>
            </a:r>
            <a:r>
              <a:rPr lang="en-US" dirty="0" smtClean="0"/>
              <a:t>: Michael Palace</a:t>
            </a:r>
          </a:p>
          <a:p>
            <a:r>
              <a:rPr lang="en-US" b="1" dirty="0" smtClean="0"/>
              <a:t>Collaborators</a:t>
            </a:r>
            <a:r>
              <a:rPr lang="en-US" dirty="0" smtClean="0"/>
              <a:t>: </a:t>
            </a:r>
            <a:r>
              <a:rPr lang="en-US" dirty="0" err="1" smtClean="0"/>
              <a:t>Orbita</a:t>
            </a:r>
            <a:r>
              <a:rPr lang="en-US" dirty="0" smtClean="0"/>
              <a:t> </a:t>
            </a:r>
            <a:r>
              <a:rPr lang="en-US" dirty="0" err="1" smtClean="0"/>
              <a:t>Roswintiarti</a:t>
            </a:r>
            <a:r>
              <a:rPr lang="en-US" dirty="0" smtClean="0"/>
              <a:t> (LAPAN, Indonesia), Deborah Lawrence (University of Virginia), Dirk </a:t>
            </a:r>
            <a:r>
              <a:rPr lang="en-US" dirty="0" err="1" smtClean="0"/>
              <a:t>Hoekman</a:t>
            </a:r>
            <a:r>
              <a:rPr lang="en-US" dirty="0" smtClean="0"/>
              <a:t> (</a:t>
            </a:r>
            <a:r>
              <a:rPr lang="en-US" dirty="0" err="1" smtClean="0"/>
              <a:t>Wageningen</a:t>
            </a:r>
            <a:r>
              <a:rPr lang="en-US" dirty="0" smtClean="0"/>
              <a:t> University), Mark Cochrane (South Dakota State University), Laura Grahame (BOS Foundation, Indonesia)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7D8-BCB6-427B-A7CF-E8D5D184C77A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 descr="C:\Users\Christina\Desktop\lyme disease\logo_na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46" y="6184823"/>
            <a:ext cx="629281" cy="53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00" descr="https://encrypted-tbn3.gstatic.com/images?q=tbn:ANd9GcT6fu73FU7sGTjoXeCh6A4WbXsfu8rNlp2EtcCm1qg-Ij-6_p1i7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176" y="6265352"/>
            <a:ext cx="1007195" cy="450983"/>
          </a:xfrm>
          <a:prstGeom prst="rect">
            <a:avLst/>
          </a:prstGeom>
          <a:noFill/>
        </p:spPr>
      </p:pic>
      <p:pic>
        <p:nvPicPr>
          <p:cNvPr id="7" name="Picture 802" descr="https://encrypted-tbn1.gstatic.com/images?q=tbn:ANd9GcSi0HnlMgkMQf-6HfEBCPJpy35EKRP-n8D44HtvvyqwgK6vbUKo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6040" y="6444355"/>
            <a:ext cx="1311903" cy="27198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6" y="6075728"/>
            <a:ext cx="1196911" cy="648327"/>
          </a:xfrm>
          <a:prstGeom prst="rect">
            <a:avLst/>
          </a:prstGeom>
        </p:spPr>
      </p:pic>
      <p:pic>
        <p:nvPicPr>
          <p:cNvPr id="9" name="Picture 2" descr="http://upload.wikimedia.org/wikipedia/commons/thumb/b/b0/Lapan_logo.svg/804px-Lapan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39" y="6054109"/>
            <a:ext cx="543372" cy="6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University of New Hampshire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12" y="6440981"/>
            <a:ext cx="1082758" cy="2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18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000" dirty="0" smtClean="0"/>
              <a:t>Assist REDD+ stakeholders in Indonesia by contributing data products and improved forest monitoring methods.</a:t>
            </a:r>
          </a:p>
          <a:p>
            <a:pPr lvl="1"/>
            <a:r>
              <a:rPr lang="en-US" sz="1700" dirty="0" smtClean="0"/>
              <a:t>The project team is working collaboratively with LAPAN. We will conduct a series of </a:t>
            </a:r>
            <a:r>
              <a:rPr lang="en-US" sz="1700" b="1" dirty="0" smtClean="0"/>
              <a:t>workshops at LAPAN</a:t>
            </a:r>
            <a:r>
              <a:rPr lang="en-US" sz="1700" dirty="0" smtClean="0"/>
              <a:t> on improved systems for processing two types of forest monitoring data, </a:t>
            </a:r>
            <a:r>
              <a:rPr lang="en-US" sz="1700" dirty="0" err="1" smtClean="0"/>
              <a:t>LiDAR</a:t>
            </a:r>
            <a:r>
              <a:rPr lang="en-US" sz="1700" dirty="0" smtClean="0"/>
              <a:t> and RADAR, and for tracking uncertainty in the NFMS process.</a:t>
            </a:r>
          </a:p>
          <a:p>
            <a:pPr lvl="1"/>
            <a:r>
              <a:rPr lang="en-US" sz="1700" dirty="0" smtClean="0"/>
              <a:t>The project team is working with LAPAN to help </a:t>
            </a:r>
            <a:r>
              <a:rPr lang="en-US" sz="1700" b="1" dirty="0" smtClean="0"/>
              <a:t>validate existing maps</a:t>
            </a:r>
            <a:r>
              <a:rPr lang="en-US" sz="1700" dirty="0" smtClean="0"/>
              <a:t>, including forest/non-forest (activity data) and biomass maps (emission factor data).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Develop improved National Forest Monitoring System (NFMS) methods (e.g. mapping biomass, activity, and carbon loss from degradation; tracking uncertainty) that are useful across regions.</a:t>
            </a:r>
          </a:p>
          <a:p>
            <a:pPr lvl="1"/>
            <a:r>
              <a:rPr lang="en-US" sz="1700" dirty="0" smtClean="0"/>
              <a:t>We aim to provide improved data processing techniques that can be applied in other regions, as well. The project team </a:t>
            </a:r>
            <a:r>
              <a:rPr lang="en-US" sz="1700" b="1" dirty="0" smtClean="0"/>
              <a:t>will publish peer-reviewed papers</a:t>
            </a:r>
            <a:r>
              <a:rPr lang="en-US" sz="1700" dirty="0" smtClean="0"/>
              <a:t> accessible to others around the world.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7D8-BCB6-427B-A7CF-E8D5D184C77A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2" descr="C:\Users\Christina\Desktop\lyme disease\logo_na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46" y="6184823"/>
            <a:ext cx="629281" cy="53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00" descr="https://encrypted-tbn3.gstatic.com/images?q=tbn:ANd9GcT6fu73FU7sGTjoXeCh6A4WbXsfu8rNlp2EtcCm1qg-Ij-6_p1i7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176" y="6265352"/>
            <a:ext cx="1007195" cy="450983"/>
          </a:xfrm>
          <a:prstGeom prst="rect">
            <a:avLst/>
          </a:prstGeom>
          <a:noFill/>
        </p:spPr>
      </p:pic>
      <p:pic>
        <p:nvPicPr>
          <p:cNvPr id="10" name="Picture 802" descr="https://encrypted-tbn1.gstatic.com/images?q=tbn:ANd9GcSi0HnlMgkMQf-6HfEBCPJpy35EKRP-n8D44HtvvyqwgK6vbUKo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6040" y="6444355"/>
            <a:ext cx="1311903" cy="27198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6" y="6075728"/>
            <a:ext cx="1196911" cy="648327"/>
          </a:xfrm>
          <a:prstGeom prst="rect">
            <a:avLst/>
          </a:prstGeom>
        </p:spPr>
      </p:pic>
      <p:pic>
        <p:nvPicPr>
          <p:cNvPr id="12" name="Picture 2" descr="http://upload.wikimedia.org/wikipedia/commons/thumb/b/b0/Lapan_logo.svg/804px-Lapan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39" y="6054109"/>
            <a:ext cx="543372" cy="6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University of New Hampshire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12" y="6440981"/>
            <a:ext cx="1082758" cy="2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1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16086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Project region: Kalimantan, Indonesia (all 5 provinces)</a:t>
            </a:r>
          </a:p>
          <a:p>
            <a:r>
              <a:rPr lang="en-US" dirty="0" smtClean="0"/>
              <a:t>Project timeline: September 2013 through September 2016 (3 years)</a:t>
            </a:r>
          </a:p>
          <a:p>
            <a:r>
              <a:rPr lang="en-US" dirty="0" smtClean="0"/>
              <a:t>Project objectives:</a:t>
            </a:r>
          </a:p>
          <a:p>
            <a:pPr lvl="1"/>
            <a:r>
              <a:rPr lang="en-US" dirty="0" smtClean="0"/>
              <a:t>Contribute to improved wall-to-wall </a:t>
            </a:r>
            <a:r>
              <a:rPr lang="en-US" b="1" dirty="0" smtClean="0"/>
              <a:t>forest carbon stock maps</a:t>
            </a:r>
            <a:r>
              <a:rPr lang="en-US" dirty="0" smtClean="0"/>
              <a:t> using </a:t>
            </a:r>
            <a:r>
              <a:rPr lang="en-US" dirty="0" err="1" smtClean="0"/>
              <a:t>LiDAR</a:t>
            </a:r>
            <a:r>
              <a:rPr lang="en-US" dirty="0" smtClean="0"/>
              <a:t>, radar, and optical data</a:t>
            </a:r>
          </a:p>
          <a:p>
            <a:pPr lvl="1"/>
            <a:r>
              <a:rPr lang="en-US" dirty="0" smtClean="0"/>
              <a:t>Improve the mapping of carbon emissions associated with </a:t>
            </a:r>
            <a:r>
              <a:rPr lang="en-US" b="1" dirty="0" smtClean="0"/>
              <a:t>degradation </a:t>
            </a:r>
            <a:r>
              <a:rPr lang="en-US" dirty="0" smtClean="0"/>
              <a:t>using </a:t>
            </a:r>
            <a:r>
              <a:rPr lang="en-US" dirty="0" err="1" smtClean="0"/>
              <a:t>LiDAR</a:t>
            </a:r>
            <a:r>
              <a:rPr lang="en-US" dirty="0" smtClean="0"/>
              <a:t> and radar (important for REDD+, but are not  currently included) </a:t>
            </a:r>
          </a:p>
          <a:p>
            <a:pPr lvl="1"/>
            <a:r>
              <a:rPr lang="en-US" dirty="0" smtClean="0"/>
              <a:t>Develop an </a:t>
            </a:r>
            <a:r>
              <a:rPr lang="en-US" b="1" dirty="0" smtClean="0"/>
              <a:t>uncertainty </a:t>
            </a:r>
            <a:r>
              <a:rPr lang="en-US" dirty="0" smtClean="0"/>
              <a:t>tracking system for NFMS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518909"/>
              </p:ext>
            </p:extLst>
          </p:nvPr>
        </p:nvGraphicFramePr>
        <p:xfrm>
          <a:off x="4809711" y="2135413"/>
          <a:ext cx="4147251" cy="3731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Acrobat Document" r:id="rId3" imgW="11134657" imgH="10020120" progId="AcroExch.Document.11">
                  <p:embed/>
                </p:oleObj>
              </mc:Choice>
              <mc:Fallback>
                <p:oleObj name="Acrobat Document" r:id="rId3" imgW="11134657" imgH="1002012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9711" y="2135413"/>
                        <a:ext cx="4147251" cy="3731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7D8-BCB6-427B-A7CF-E8D5D184C77A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2" descr="C:\Users\Christina\Desktop\lyme disease\logo_nas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646" y="6184823"/>
            <a:ext cx="629281" cy="53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00" descr="https://encrypted-tbn3.gstatic.com/images?q=tbn:ANd9GcT6fu73FU7sGTjoXeCh6A4WbXsfu8rNlp2EtcCm1qg-Ij-6_p1i7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0176" y="6265352"/>
            <a:ext cx="1007195" cy="450983"/>
          </a:xfrm>
          <a:prstGeom prst="rect">
            <a:avLst/>
          </a:prstGeom>
          <a:noFill/>
        </p:spPr>
      </p:pic>
      <p:pic>
        <p:nvPicPr>
          <p:cNvPr id="11" name="Picture 802" descr="https://encrypted-tbn1.gstatic.com/images?q=tbn:ANd9GcSi0HnlMgkMQf-6HfEBCPJpy35EKRP-n8D44HtvvyqwgK6vbUKo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6040" y="6444355"/>
            <a:ext cx="1311903" cy="27198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6" y="6075728"/>
            <a:ext cx="1196911" cy="648327"/>
          </a:xfrm>
          <a:prstGeom prst="rect">
            <a:avLst/>
          </a:prstGeom>
        </p:spPr>
      </p:pic>
      <p:pic>
        <p:nvPicPr>
          <p:cNvPr id="13" name="Picture 2" descr="http://upload.wikimedia.org/wikipedia/commons/thumb/b/b0/Lapan_logo.svg/804px-Lapan_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39" y="6054109"/>
            <a:ext cx="543372" cy="6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University of New Hampshire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12" y="6440981"/>
            <a:ext cx="1082758" cy="2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26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Purchase commercial airborne </a:t>
            </a:r>
            <a:r>
              <a:rPr lang="en-US" dirty="0" err="1" smtClean="0"/>
              <a:t>LiDAR</a:t>
            </a:r>
            <a:r>
              <a:rPr lang="en-US" dirty="0" smtClean="0"/>
              <a:t> data from </a:t>
            </a:r>
            <a:r>
              <a:rPr lang="en-US" dirty="0" err="1" smtClean="0"/>
              <a:t>Surtech</a:t>
            </a:r>
            <a:r>
              <a:rPr lang="en-US" dirty="0" smtClean="0"/>
              <a:t> collected over 30 stratified randomly selected transects and 15 sites associated with field observations across Kalimantan (~65,000 ha).</a:t>
            </a:r>
          </a:p>
          <a:p>
            <a:r>
              <a:rPr lang="en-US" dirty="0" smtClean="0"/>
              <a:t>Use existing ground measurements of biomass and carbon loss from degradation from an array of resources (BOS, CIFOR, Tropical Forest Foundation, NFI?,</a:t>
            </a:r>
            <a:r>
              <a:rPr lang="en-US" dirty="0" err="1" smtClean="0"/>
              <a:t>etc</a:t>
            </a:r>
            <a:r>
              <a:rPr lang="en-US" dirty="0" smtClean="0"/>
              <a:t>.).</a:t>
            </a:r>
          </a:p>
          <a:p>
            <a:r>
              <a:rPr lang="en-US" dirty="0" smtClean="0"/>
              <a:t>Relate </a:t>
            </a:r>
            <a:r>
              <a:rPr lang="en-US" dirty="0" err="1" smtClean="0"/>
              <a:t>LiDAR</a:t>
            </a:r>
            <a:r>
              <a:rPr lang="en-US" dirty="0" smtClean="0"/>
              <a:t> to forest carbon in multiple types of forests, including logged and degraded areas in the locations where we have both ground observations and </a:t>
            </a:r>
            <a:r>
              <a:rPr lang="en-US" dirty="0" err="1" smtClean="0"/>
              <a:t>LiDAR</a:t>
            </a:r>
            <a:r>
              <a:rPr lang="en-US" dirty="0" smtClean="0"/>
              <a:t> data.</a:t>
            </a:r>
          </a:p>
          <a:p>
            <a:r>
              <a:rPr lang="en-US" dirty="0" smtClean="0"/>
              <a:t>Calibrate radar and optical data to the field and </a:t>
            </a:r>
            <a:r>
              <a:rPr lang="en-US" dirty="0" err="1" smtClean="0"/>
              <a:t>LiDAR</a:t>
            </a:r>
            <a:r>
              <a:rPr lang="en-US" dirty="0" smtClean="0"/>
              <a:t> observations to </a:t>
            </a:r>
            <a:r>
              <a:rPr lang="en-US" b="1" dirty="0" smtClean="0"/>
              <a:t>a) map forest carbon stocks across Kalimantan</a:t>
            </a:r>
            <a:r>
              <a:rPr lang="en-US" dirty="0" smtClean="0"/>
              <a:t> and </a:t>
            </a:r>
            <a:r>
              <a:rPr lang="en-US" b="1" dirty="0" smtClean="0"/>
              <a:t>b) estimate carbon loss associated with logging and degradation across Kalimantan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Create software tools to track uncertainty from the field sampling and measurements through final wall-to-wall maps.</a:t>
            </a:r>
          </a:p>
          <a:p>
            <a:r>
              <a:rPr lang="en-US" dirty="0" smtClean="0"/>
              <a:t>Hold a series of capacity building workshops at LAPAN on the use of </a:t>
            </a:r>
            <a:r>
              <a:rPr lang="en-US" dirty="0" err="1" smtClean="0"/>
              <a:t>LiDAR</a:t>
            </a:r>
            <a:r>
              <a:rPr lang="en-US" dirty="0" smtClean="0"/>
              <a:t> and RADAR for forest monitoring.</a:t>
            </a:r>
          </a:p>
          <a:p>
            <a:r>
              <a:rPr lang="en-US" dirty="0" smtClean="0"/>
              <a:t>Assist in the validation of the INCAS maps. Essentially, we will help refine &amp; improve technical components of an NFMS for Kalimantan.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7D8-BCB6-427B-A7CF-E8D5D184C77A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2" descr="C:\Users\Christina\Desktop\lyme disease\logo_na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46" y="6184823"/>
            <a:ext cx="629281" cy="53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00" descr="https://encrypted-tbn3.gstatic.com/images?q=tbn:ANd9GcT6fu73FU7sGTjoXeCh6A4WbXsfu8rNlp2EtcCm1qg-Ij-6_p1i7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176" y="6265352"/>
            <a:ext cx="1007195" cy="450983"/>
          </a:xfrm>
          <a:prstGeom prst="rect">
            <a:avLst/>
          </a:prstGeom>
          <a:noFill/>
        </p:spPr>
      </p:pic>
      <p:pic>
        <p:nvPicPr>
          <p:cNvPr id="10" name="Picture 802" descr="https://encrypted-tbn1.gstatic.com/images?q=tbn:ANd9GcSi0HnlMgkMQf-6HfEBCPJpy35EKRP-n8D44HtvvyqwgK6vbUKo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6040" y="6444355"/>
            <a:ext cx="1311903" cy="27198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6" y="6075728"/>
            <a:ext cx="1196911" cy="648327"/>
          </a:xfrm>
          <a:prstGeom prst="rect">
            <a:avLst/>
          </a:prstGeom>
        </p:spPr>
      </p:pic>
      <p:pic>
        <p:nvPicPr>
          <p:cNvPr id="12" name="Picture 2" descr="http://upload.wikimedia.org/wikipedia/commons/thumb/b/b0/Lapan_logo.svg/804px-Lapan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39" y="6054109"/>
            <a:ext cx="543372" cy="6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University of New Hampshire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12" y="6440981"/>
            <a:ext cx="1082758" cy="2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43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LiDAR</a:t>
            </a:r>
            <a:r>
              <a:rPr lang="en-US" dirty="0" smtClean="0"/>
              <a:t> Data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LiDAR</a:t>
            </a:r>
            <a:r>
              <a:rPr lang="en-US" dirty="0"/>
              <a:t> </a:t>
            </a:r>
            <a:r>
              <a:rPr lang="en-US" dirty="0" smtClean="0"/>
              <a:t>data is collected via airplane.</a:t>
            </a:r>
          </a:p>
          <a:p>
            <a:r>
              <a:rPr lang="en-US" dirty="0" smtClean="0"/>
              <a:t>Collection conducted by </a:t>
            </a:r>
            <a:r>
              <a:rPr lang="en-US" dirty="0" err="1" smtClean="0"/>
              <a:t>Surtech</a:t>
            </a:r>
            <a:r>
              <a:rPr lang="en-US" dirty="0" smtClean="0"/>
              <a:t>, an Indonesian company based in Jakarta</a:t>
            </a:r>
          </a:p>
          <a:p>
            <a:r>
              <a:rPr lang="en-US" dirty="0" smtClean="0"/>
              <a:t>Collection has commenced and will last for up to four weeks.</a:t>
            </a:r>
          </a:p>
          <a:p>
            <a:r>
              <a:rPr lang="en-US" dirty="0" smtClean="0"/>
              <a:t>Collection includes </a:t>
            </a:r>
            <a:r>
              <a:rPr lang="en-US" dirty="0" err="1" smtClean="0"/>
              <a:t>LiDAR</a:t>
            </a:r>
            <a:r>
              <a:rPr lang="en-US" dirty="0" smtClean="0"/>
              <a:t> data over ~65,000 ha of forest across Kalimantan.</a:t>
            </a:r>
          </a:p>
          <a:p>
            <a:r>
              <a:rPr lang="en-US" dirty="0" smtClean="0"/>
              <a:t>Sampling density of between 4 and 10 pulses per square meter.</a:t>
            </a:r>
          </a:p>
          <a:p>
            <a:r>
              <a:rPr lang="en-US" dirty="0" smtClean="0"/>
              <a:t>Data will be processed by </a:t>
            </a:r>
            <a:r>
              <a:rPr lang="en-US" dirty="0" err="1" smtClean="0"/>
              <a:t>Surtech</a:t>
            </a:r>
            <a:r>
              <a:rPr lang="en-US" dirty="0" smtClean="0"/>
              <a:t> (Indonesia), LAPAN (Indonesia), Applied </a:t>
            </a:r>
            <a:r>
              <a:rPr lang="en-US" dirty="0" err="1" smtClean="0"/>
              <a:t>GeoSolutions</a:t>
            </a:r>
            <a:r>
              <a:rPr lang="en-US" dirty="0" smtClean="0"/>
              <a:t> (USA), and the University of New Hampshire (USA). This team will also lead a workshop at LAPAN on the processing and use of </a:t>
            </a:r>
            <a:r>
              <a:rPr lang="en-US" dirty="0" err="1" smtClean="0"/>
              <a:t>LiDAR</a:t>
            </a:r>
            <a:r>
              <a:rPr lang="en-US" dirty="0" smtClean="0"/>
              <a:t>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7D8-BCB6-427B-A7CF-E8D5D184C77A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2" descr="C:\Users\Christina\Desktop\lyme disease\logo_na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46" y="6184823"/>
            <a:ext cx="629281" cy="53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00" descr="https://encrypted-tbn3.gstatic.com/images?q=tbn:ANd9GcT6fu73FU7sGTjoXeCh6A4WbXsfu8rNlp2EtcCm1qg-Ij-6_p1i7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176" y="6265352"/>
            <a:ext cx="1007195" cy="450983"/>
          </a:xfrm>
          <a:prstGeom prst="rect">
            <a:avLst/>
          </a:prstGeom>
          <a:noFill/>
        </p:spPr>
      </p:pic>
      <p:pic>
        <p:nvPicPr>
          <p:cNvPr id="10" name="Picture 802" descr="https://encrypted-tbn1.gstatic.com/images?q=tbn:ANd9GcSi0HnlMgkMQf-6HfEBCPJpy35EKRP-n8D44HtvvyqwgK6vbUKo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6040" y="6444355"/>
            <a:ext cx="1311903" cy="27198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6" y="6075728"/>
            <a:ext cx="1196911" cy="648327"/>
          </a:xfrm>
          <a:prstGeom prst="rect">
            <a:avLst/>
          </a:prstGeom>
        </p:spPr>
      </p:pic>
      <p:pic>
        <p:nvPicPr>
          <p:cNvPr id="12" name="Picture 2" descr="http://upload.wikimedia.org/wikipedia/commons/thumb/b/b0/Lapan_logo.svg/804px-Lapan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39" y="6054109"/>
            <a:ext cx="543372" cy="6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University of New Hampshire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12" y="6440981"/>
            <a:ext cx="1082758" cy="2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0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LiDAR</a:t>
            </a:r>
            <a:r>
              <a:rPr lang="en-US" dirty="0" smtClean="0"/>
              <a:t> Data Details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plane and </a:t>
            </a:r>
            <a:r>
              <a:rPr lang="en-US" dirty="0" err="1" smtClean="0"/>
              <a:t>LiDAR</a:t>
            </a:r>
            <a:r>
              <a:rPr lang="en-US" dirty="0" smtClean="0"/>
              <a:t> instrument are owned and operated by the Indonesian company, </a:t>
            </a:r>
            <a:r>
              <a:rPr lang="en-US" dirty="0" err="1" smtClean="0"/>
              <a:t>Surtech</a:t>
            </a:r>
            <a:r>
              <a:rPr lang="en-US" dirty="0" smtClean="0"/>
              <a:t>, and all security clearances have been obtained.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7D8-BCB6-427B-A7CF-E8D5D184C77A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26" y="4283616"/>
            <a:ext cx="2355847" cy="17668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9" y="2483788"/>
            <a:ext cx="2355847" cy="1766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26" y="2483788"/>
            <a:ext cx="2355847" cy="1766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8" y="4291539"/>
            <a:ext cx="2355847" cy="17668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7" y="2709791"/>
            <a:ext cx="2247901" cy="2890159"/>
          </a:xfrm>
          <a:prstGeom prst="rect">
            <a:avLst/>
          </a:prstGeom>
        </p:spPr>
      </p:pic>
      <p:pic>
        <p:nvPicPr>
          <p:cNvPr id="14" name="Picture 2" descr="C:\Users\Christina\Desktop\lyme disease\logo_nas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646" y="6184823"/>
            <a:ext cx="629281" cy="53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00" descr="https://encrypted-tbn3.gstatic.com/images?q=tbn:ANd9GcT6fu73FU7sGTjoXeCh6A4WbXsfu8rNlp2EtcCm1qg-Ij-6_p1i7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60176" y="6265352"/>
            <a:ext cx="1007195" cy="450983"/>
          </a:xfrm>
          <a:prstGeom prst="rect">
            <a:avLst/>
          </a:prstGeom>
          <a:noFill/>
        </p:spPr>
      </p:pic>
      <p:pic>
        <p:nvPicPr>
          <p:cNvPr id="16" name="Picture 802" descr="https://encrypted-tbn1.gstatic.com/images?q=tbn:ANd9GcSi0HnlMgkMQf-6HfEBCPJpy35EKRP-n8D44HtvvyqwgK6vbUKo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96040" y="6444355"/>
            <a:ext cx="1311903" cy="27198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6" y="6075728"/>
            <a:ext cx="1196911" cy="648327"/>
          </a:xfrm>
          <a:prstGeom prst="rect">
            <a:avLst/>
          </a:prstGeom>
        </p:spPr>
      </p:pic>
      <p:pic>
        <p:nvPicPr>
          <p:cNvPr id="18" name="Picture 2" descr="http://upload.wikimedia.org/wikipedia/commons/thumb/b/b0/Lapan_logo.svg/804px-Lapan_logo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39" y="6054109"/>
            <a:ext cx="543372" cy="6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University of New Hampshire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12" y="6440981"/>
            <a:ext cx="1082758" cy="2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7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LiDAR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LiDAR</a:t>
            </a:r>
            <a:r>
              <a:rPr lang="en-US" dirty="0" smtClean="0"/>
              <a:t> data provide a 3-dimensional picture of the terrestrial surface. The data are delivered as a “point cloud”. Extensive processing is required to convert these data to useful information. </a:t>
            </a:r>
          </a:p>
          <a:p>
            <a:r>
              <a:rPr lang="en-US" dirty="0" smtClean="0"/>
              <a:t>The data processing includes:</a:t>
            </a:r>
          </a:p>
          <a:p>
            <a:pPr lvl="1"/>
            <a:r>
              <a:rPr lang="en-US" dirty="0" smtClean="0"/>
              <a:t>very accurately matching of the data points to their true ground location (geo-referenced).</a:t>
            </a:r>
          </a:p>
          <a:p>
            <a:pPr lvl="1"/>
            <a:r>
              <a:rPr lang="en-US" dirty="0" smtClean="0"/>
              <a:t>separating points that are returned from the ground surface from points returned from the vegetation (accurate ground point classification).</a:t>
            </a:r>
          </a:p>
          <a:p>
            <a:pPr lvl="1"/>
            <a:r>
              <a:rPr lang="en-US" dirty="0" smtClean="0"/>
              <a:t>creating a continuous, contoured map of the ground surface from the individual ground point classification (digital terrain model).</a:t>
            </a:r>
          </a:p>
          <a:p>
            <a:pPr lvl="1"/>
            <a:r>
              <a:rPr lang="en-US" dirty="0" smtClean="0"/>
              <a:t>creating a continuous, contoured map of the vegetation surface from the highest return points (digital surface model).</a:t>
            </a:r>
          </a:p>
          <a:p>
            <a:pPr lvl="1"/>
            <a:r>
              <a:rPr lang="en-US" dirty="0" smtClean="0"/>
              <a:t>subtracting the ground surface map from the vegetation surface map to estimate vegetation height. </a:t>
            </a:r>
          </a:p>
          <a:p>
            <a:pPr lvl="1"/>
            <a:r>
              <a:rPr lang="en-US" dirty="0" smtClean="0"/>
              <a:t>identifying features in the point cloud associated with logging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7D8-BCB6-427B-A7CF-E8D5D184C77A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 descr="C:\Users\Christina\Desktop\lyme disease\logo_na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46" y="6184823"/>
            <a:ext cx="629281" cy="53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00" descr="https://encrypted-tbn3.gstatic.com/images?q=tbn:ANd9GcT6fu73FU7sGTjoXeCh6A4WbXsfu8rNlp2EtcCm1qg-Ij-6_p1i7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176" y="6265352"/>
            <a:ext cx="1007195" cy="450983"/>
          </a:xfrm>
          <a:prstGeom prst="rect">
            <a:avLst/>
          </a:prstGeom>
          <a:noFill/>
        </p:spPr>
      </p:pic>
      <p:pic>
        <p:nvPicPr>
          <p:cNvPr id="7" name="Picture 802" descr="https://encrypted-tbn1.gstatic.com/images?q=tbn:ANd9GcSi0HnlMgkMQf-6HfEBCPJpy35EKRP-n8D44HtvvyqwgK6vbUKo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6040" y="6444355"/>
            <a:ext cx="1311903" cy="27198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6" y="6075728"/>
            <a:ext cx="1196911" cy="648327"/>
          </a:xfrm>
          <a:prstGeom prst="rect">
            <a:avLst/>
          </a:prstGeom>
        </p:spPr>
      </p:pic>
      <p:pic>
        <p:nvPicPr>
          <p:cNvPr id="9" name="Picture 2" descr="http://upload.wikimedia.org/wikipedia/commons/thumb/b/b0/Lapan_logo.svg/804px-Lapan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39" y="6054109"/>
            <a:ext cx="543372" cy="6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University of New Hampshire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12" y="6440981"/>
            <a:ext cx="1082758" cy="2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72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8475"/>
            <a:ext cx="3787486" cy="46063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Space-borne Japanese instrument</a:t>
            </a:r>
          </a:p>
          <a:p>
            <a:r>
              <a:rPr lang="en-US" dirty="0" smtClean="0"/>
              <a:t>ALOS-PALSAR 1 and 2 from JAXA (the Japanese space agency).</a:t>
            </a:r>
          </a:p>
          <a:p>
            <a:pPr lvl="1"/>
            <a:r>
              <a:rPr lang="en-US" dirty="0" smtClean="0"/>
              <a:t>L-band synthetic aperture radar</a:t>
            </a:r>
          </a:p>
          <a:p>
            <a:pPr lvl="1"/>
            <a:r>
              <a:rPr lang="en-US" dirty="0" smtClean="0"/>
              <a:t>PALSAR 1 acquired data between 2006-2011 </a:t>
            </a:r>
          </a:p>
          <a:p>
            <a:pPr lvl="1"/>
            <a:r>
              <a:rPr lang="en-US" dirty="0" smtClean="0"/>
              <a:t>PALSAR 2 was launched in May of 2014</a:t>
            </a:r>
          </a:p>
          <a:p>
            <a:r>
              <a:rPr lang="en-US" dirty="0" smtClean="0"/>
              <a:t>Improved methodology for processing SAR data.</a:t>
            </a:r>
          </a:p>
          <a:p>
            <a:pPr lvl="1"/>
            <a:r>
              <a:rPr lang="en-US" dirty="0" smtClean="0"/>
              <a:t>Two-step process of slope correction.</a:t>
            </a:r>
          </a:p>
          <a:p>
            <a:pPr lvl="1"/>
            <a:r>
              <a:rPr lang="en-US" dirty="0" smtClean="0"/>
              <a:t>Dirk </a:t>
            </a:r>
            <a:r>
              <a:rPr lang="en-US" dirty="0" err="1" smtClean="0"/>
              <a:t>Hoekman</a:t>
            </a:r>
            <a:r>
              <a:rPr lang="en-US" dirty="0" smtClean="0"/>
              <a:t> of </a:t>
            </a:r>
            <a:r>
              <a:rPr lang="en-US" dirty="0" err="1" smtClean="0"/>
              <a:t>Wageningen</a:t>
            </a:r>
            <a:r>
              <a:rPr lang="en-US" dirty="0" smtClean="0"/>
              <a:t> University (collaborator) and </a:t>
            </a:r>
            <a:r>
              <a:rPr lang="en-US" dirty="0" err="1" smtClean="0"/>
              <a:t>Sassan</a:t>
            </a:r>
            <a:r>
              <a:rPr lang="en-US" dirty="0" smtClean="0"/>
              <a:t> Saatchi contribute to the processing of these data and lead workshop on the use of radar data in Indonesia .</a:t>
            </a:r>
          </a:p>
        </p:txBody>
      </p:sp>
      <p:pic>
        <p:nvPicPr>
          <p:cNvPr id="4" name="Picture 2" descr="http://global.jaxa.jp/projects/sat/alos/images/alos_main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63" y="1825625"/>
            <a:ext cx="2493824" cy="16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7D8-BCB6-427B-A7CF-E8D5D184C77A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06" y="3616035"/>
            <a:ext cx="3307772" cy="2480829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2" name="Picture 2" descr="C:\Users\Christina\Desktop\lyme disease\logo_nas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646" y="6184823"/>
            <a:ext cx="629281" cy="53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00" descr="https://encrypted-tbn3.gstatic.com/images?q=tbn:ANd9GcT6fu73FU7sGTjoXeCh6A4WbXsfu8rNlp2EtcCm1qg-Ij-6_p1i7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0176" y="6265352"/>
            <a:ext cx="1007195" cy="450983"/>
          </a:xfrm>
          <a:prstGeom prst="rect">
            <a:avLst/>
          </a:prstGeom>
          <a:noFill/>
        </p:spPr>
      </p:pic>
      <p:pic>
        <p:nvPicPr>
          <p:cNvPr id="14" name="Picture 802" descr="https://encrypted-tbn1.gstatic.com/images?q=tbn:ANd9GcSi0HnlMgkMQf-6HfEBCPJpy35EKRP-n8D44HtvvyqwgK6vbUKo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6040" y="6444355"/>
            <a:ext cx="1311903" cy="27198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6" y="6075728"/>
            <a:ext cx="1196911" cy="648327"/>
          </a:xfrm>
          <a:prstGeom prst="rect">
            <a:avLst/>
          </a:prstGeom>
        </p:spPr>
      </p:pic>
      <p:pic>
        <p:nvPicPr>
          <p:cNvPr id="16" name="Picture 2" descr="http://upload.wikimedia.org/wikipedia/commons/thumb/b/b0/Lapan_logo.svg/804px-Lapan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39" y="6054109"/>
            <a:ext cx="543372" cy="6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niversity of New Hampshire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12" y="6440981"/>
            <a:ext cx="1082758" cy="2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0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6041</TotalTime>
  <Words>1072</Words>
  <Application>Microsoft Office PowerPoint</Application>
  <PresentationFormat>On-screen Show (4:3)</PresentationFormat>
  <Paragraphs>85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Acrobat Document</vt:lpstr>
      <vt:lpstr>Operational multi-sensor design for forest carbon monitoring to support REDD+ in Kalimantan, Indonesia</vt:lpstr>
      <vt:lpstr>Project Team</vt:lpstr>
      <vt:lpstr>Project Goals</vt:lpstr>
      <vt:lpstr>Project Objectives</vt:lpstr>
      <vt:lpstr>Project Details</vt:lpstr>
      <vt:lpstr>LiDAR Data Details</vt:lpstr>
      <vt:lpstr>More LiDAR Data Details </vt:lpstr>
      <vt:lpstr>Processing LiDAR data</vt:lpstr>
      <vt:lpstr>RADAR Data</vt:lpstr>
      <vt:lpstr>RADAR and Optical Data</vt:lpstr>
      <vt:lpstr>Project Outcomes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multi-sensor design for forest carbon monitoring to support REDD+ in Kalimantan, Indonesia</dc:title>
  <dc:creator>shagen</dc:creator>
  <cp:lastModifiedBy>shagen</cp:lastModifiedBy>
  <cp:revision>31</cp:revision>
  <dcterms:created xsi:type="dcterms:W3CDTF">2014-09-19T12:21:31Z</dcterms:created>
  <dcterms:modified xsi:type="dcterms:W3CDTF">2014-11-14T03:55:39Z</dcterms:modified>
</cp:coreProperties>
</file>